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7" r:id="rId7"/>
    <p:sldId id="261" r:id="rId8"/>
    <p:sldId id="271" r:id="rId9"/>
    <p:sldId id="262" r:id="rId10"/>
    <p:sldId id="263" r:id="rId11"/>
    <p:sldId id="268" r:id="rId12"/>
    <p:sldId id="269" r:id="rId13"/>
    <p:sldId id="264" r:id="rId14"/>
    <p:sldId id="265" r:id="rId15"/>
    <p:sldId id="266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24" d="100"/>
          <a:sy n="124" d="100"/>
        </p:scale>
        <p:origin x="-1512" y="-112"/>
      </p:cViewPr>
      <p:guideLst>
        <p:guide orient="horz" pos="220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>
            <a:normAutofit/>
          </a:bodyPr>
          <a:lstStyle/>
          <a:p>
            <a:r>
              <a:rPr lang="en-US" altLang="en-US" sz="3110">
                <a:solidFill>
                  <a:srgbClr val="C00000"/>
                </a:solidFill>
              </a:rPr>
              <a:t>Exploratory Data Analysis (EDA)</a:t>
            </a:r>
            <a:br>
              <a:rPr lang="en-US" altLang="en-US" sz="3110">
                <a:solidFill>
                  <a:srgbClr val="C00000"/>
                </a:solidFill>
              </a:rPr>
            </a:br>
            <a:r>
              <a:rPr lang="en-US" altLang="en-US" sz="3110">
                <a:solidFill>
                  <a:srgbClr val="C00000"/>
                </a:solidFill>
              </a:rPr>
              <a:t> for Real Estate Pricing:</a:t>
            </a:r>
            <a:endParaRPr lang="en-US" altLang="en-US" sz="311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b="1"/>
              <a:t>Name</a:t>
            </a:r>
            <a:r>
              <a:t>: </a:t>
            </a:r>
            <a:r>
              <a:rPr lang="en-US"/>
              <a:t>P</a:t>
            </a:r>
            <a:r>
              <a:t>riti Mohan kalaskar</a:t>
            </a:r>
          </a:p>
          <a:p>
            <a:r>
              <a:rPr b="1"/>
              <a:t>Organization</a:t>
            </a:r>
            <a:r>
              <a:t>: </a:t>
            </a:r>
            <a:r>
              <a:rPr lang="en-US" altLang="en-US"/>
              <a:t>NextHikes </a:t>
            </a:r>
            <a:r>
              <a:t>IT Solutions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9735" y="531495"/>
            <a:ext cx="8229600" cy="907415"/>
          </a:xfrm>
        </p:spPr>
        <p:txBody>
          <a:bodyPr>
            <a:normAutofit/>
          </a:bodyPr>
          <a:p>
            <a:r>
              <a:rPr lang="en-US" altLang="en-US" sz="3200">
                <a:solidFill>
                  <a:srgbClr val="C00000"/>
                </a:solidFill>
              </a:rPr>
              <a:t>Market Trends and Historical Pricing</a:t>
            </a:r>
            <a:endParaRPr lang="en-US" altLang="en-US" sz="320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4150" y="1792605"/>
            <a:ext cx="3262630" cy="2809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190" y="1965325"/>
            <a:ext cx="2980055" cy="23583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9735" y="531495"/>
            <a:ext cx="8229600" cy="907415"/>
          </a:xfrm>
        </p:spPr>
        <p:txBody>
          <a:bodyPr>
            <a:normAutofit/>
          </a:bodyPr>
          <a:p>
            <a:r>
              <a:rPr lang="en-US" altLang="en-US" sz="3200">
                <a:solidFill>
                  <a:srgbClr val="C00000"/>
                </a:solidFill>
              </a:rPr>
              <a:t>Customer Preferences and Amenities</a:t>
            </a:r>
            <a:endParaRPr lang="en-US" altLang="en-US" sz="3200">
              <a:solidFill>
                <a:srgbClr val="C00000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2195" y="1530985"/>
            <a:ext cx="3419475" cy="2242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890" y="1438910"/>
            <a:ext cx="3743960" cy="2360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60" y="3799205"/>
            <a:ext cx="3331210" cy="21615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725" y="3891915"/>
            <a:ext cx="3091815" cy="19094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>
                <a:solidFill>
                  <a:srgbClr val="C00000"/>
                </a:solidFill>
              </a:rPr>
              <a:t>Correlation and Outliers</a:t>
            </a:r>
            <a:endParaRPr sz="400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9015" y="1417955"/>
            <a:ext cx="6580505" cy="23761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60" y="3902710"/>
            <a:ext cx="2709545" cy="24752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245" y="3794125"/>
            <a:ext cx="2825750" cy="26219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>
                <a:solidFill>
                  <a:srgbClr val="C00000"/>
                </a:solidFill>
              </a:rPr>
              <a:t>Skewness and Kurtosis</a:t>
            </a:r>
            <a:endParaRPr sz="4000">
              <a:solidFill>
                <a:srgbClr val="C00000"/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56740" y="1920875"/>
            <a:ext cx="5930265" cy="23037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>
                <a:solidFill>
                  <a:srgbClr val="C00000"/>
                </a:solidFill>
              </a:rPr>
              <a:t>Thank You</a:t>
            </a:r>
            <a:endParaRPr sz="400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800"/>
              <a:t>Thank you for your time and attention!</a:t>
            </a:r>
            <a:endParaRPr sz="2800"/>
          </a:p>
          <a:p>
            <a:r>
              <a:rPr sz="2800"/>
              <a:t>Suggestions and feedback are welcome.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>
                <a:solidFill>
                  <a:srgbClr val="C00000"/>
                </a:solidFill>
              </a:rPr>
              <a:t>Dataset Overview</a:t>
            </a:r>
            <a:endParaRPr sz="400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6390" y="2255520"/>
            <a:ext cx="8229600" cy="19983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C00000"/>
                </a:solidFill>
              </a:rPr>
              <a:t>List of Tasks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sz="2000" b="1"/>
          </a:p>
          <a:p>
            <a:pPr marL="457200" indent="-457200">
              <a:buAutoNum type="arabicPeriod"/>
            </a:pPr>
            <a:r>
              <a:rPr lang="en-US" altLang="en-US" sz="2000"/>
              <a:t>Data Collection</a:t>
            </a:r>
            <a:endParaRPr lang="en-US" altLang="en-US" sz="2000"/>
          </a:p>
          <a:p>
            <a:pPr marL="457200" indent="-457200">
              <a:buAutoNum type="arabicPeriod"/>
            </a:pPr>
            <a:r>
              <a:rPr lang="en-US" altLang="en-US" sz="2000"/>
              <a:t>Data Cleaning</a:t>
            </a:r>
            <a:endParaRPr lang="en-US" altLang="en-US" sz="2000"/>
          </a:p>
          <a:p>
            <a:pPr marL="457200" indent="-457200">
              <a:buAutoNum type="arabicPeriod"/>
            </a:pPr>
            <a:r>
              <a:rPr lang="en-US" altLang="en-US" sz="2000"/>
              <a:t>Univariate Analysis</a:t>
            </a:r>
            <a:endParaRPr lang="en-US" altLang="en-US" sz="2000"/>
          </a:p>
          <a:p>
            <a:pPr marL="457200" indent="-457200">
              <a:buAutoNum type="arabicPeriod"/>
            </a:pPr>
            <a:r>
              <a:rPr lang="en-US" altLang="en-US" sz="2000"/>
              <a:t>Bivariate Analysis</a:t>
            </a:r>
            <a:endParaRPr lang="en-US" altLang="en-US" sz="2000"/>
          </a:p>
          <a:p>
            <a:pPr marL="457200" indent="-457200">
              <a:buAutoNum type="arabicPeriod"/>
            </a:pPr>
            <a:r>
              <a:rPr lang="en-US" altLang="en-US" sz="2000"/>
              <a:t>Multivariate Analysis</a:t>
            </a:r>
            <a:endParaRPr lang="en-US" altLang="en-US" sz="2000"/>
          </a:p>
          <a:p>
            <a:pPr marL="457200" indent="-457200">
              <a:buAutoNum type="arabicPeriod"/>
            </a:pPr>
            <a:r>
              <a:rPr lang="en-US" altLang="en-US" sz="2000"/>
              <a:t>Feature Engineering</a:t>
            </a:r>
            <a:endParaRPr lang="en-US" altLang="en-US" sz="2000"/>
          </a:p>
          <a:p>
            <a:pPr marL="457200" indent="-457200">
              <a:buAutoNum type="arabicPeriod"/>
            </a:pPr>
            <a:r>
              <a:rPr lang="en-US" altLang="en-US" sz="2000"/>
              <a:t>Feature Engineering and Size Impact</a:t>
            </a:r>
            <a:endParaRPr lang="en-US" altLang="en-US" sz="2000"/>
          </a:p>
          <a:p>
            <a:pPr marL="457200" indent="-457200">
              <a:buAutoNum type="arabicPeriod"/>
            </a:pPr>
            <a:r>
              <a:rPr lang="en-US" altLang="en-US" sz="2000"/>
              <a:t>Market Trends and Historical Pricing</a:t>
            </a:r>
            <a:endParaRPr lang="en-US" altLang="en-US" sz="2000"/>
          </a:p>
          <a:p>
            <a:pPr marL="457200" indent="-457200">
              <a:buAutoNum type="arabicPeriod"/>
            </a:pPr>
            <a:r>
              <a:rPr lang="en-US" altLang="en-US" sz="2000"/>
              <a:t>Customer Preferences and Amenities</a:t>
            </a:r>
            <a:endParaRPr lang="en-US" altLang="en-US" sz="2000"/>
          </a:p>
          <a:p>
            <a:pPr marL="457200" indent="-457200">
              <a:buAutoNum type="arabicPeriod"/>
            </a:pPr>
            <a:r>
              <a:rPr lang="en-US" altLang="en-US" sz="2000"/>
              <a:t>Outliers Processing(Find and Removal)</a:t>
            </a:r>
            <a:endParaRPr lang="en-US" altLang="en-US" sz="2000"/>
          </a:p>
          <a:p>
            <a:pPr marL="457200" indent="-457200">
              <a:buAutoNum type="arabicPeriod"/>
            </a:pPr>
            <a:r>
              <a:rPr lang="en-US" altLang="en-US" sz="2000"/>
              <a:t>Skewness and kurtosis calculations.</a:t>
            </a:r>
            <a:endParaRPr lang="en-US" altLang="en-US" sz="2000"/>
          </a:p>
          <a:p>
            <a:pPr marL="457200" indent="-457200">
              <a:buAutoNum type="arabicPeriod"/>
            </a:pPr>
            <a:endParaRPr lang="en-US"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35" y="339090"/>
            <a:ext cx="8229600" cy="1404620"/>
          </a:xfrm>
        </p:spPr>
        <p:txBody>
          <a:bodyPr>
            <a:normAutofit/>
          </a:bodyPr>
          <a:lstStyle/>
          <a:p>
            <a:r>
              <a:rPr lang="en-US" sz="3555">
                <a:solidFill>
                  <a:srgbClr val="C00000"/>
                </a:solidFill>
              </a:rPr>
              <a:t>Data Collection and Cleaning</a:t>
            </a:r>
            <a:br>
              <a:rPr sz="3555">
                <a:solidFill>
                  <a:srgbClr val="C00000"/>
                </a:solidFill>
              </a:rPr>
            </a:br>
            <a:endParaRPr sz="3555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7920"/>
            <a:ext cx="8229600" cy="4988560"/>
          </a:xfrm>
        </p:spPr>
        <p:txBody>
          <a:bodyPr/>
          <a:lstStyle/>
          <a:p>
            <a:endParaRPr lang="en-US" sz="2000"/>
          </a:p>
          <a:p>
            <a:endParaRPr lang="en-US" sz="2000"/>
          </a:p>
          <a:p>
            <a:r>
              <a:rPr lang="en-US" sz="2000"/>
              <a:t>Load t</a:t>
            </a:r>
            <a:r>
              <a:rPr sz="2000">
                <a:sym typeface="+mn-ea"/>
              </a:rPr>
              <a:t>h</a:t>
            </a:r>
            <a:r>
              <a:rPr lang="en-US" sz="2000"/>
              <a:t>e Data.</a:t>
            </a:r>
            <a:endParaRPr lang="en-US" sz="2000"/>
          </a:p>
          <a:p>
            <a:r>
              <a:rPr lang="en-US" altLang="en-US" sz="2000"/>
              <a:t>Drop columns with more than 80% missing values.</a:t>
            </a:r>
            <a:endParaRPr lang="en-US" altLang="en-US" sz="2000"/>
          </a:p>
          <a:p>
            <a:r>
              <a:rPr lang="en-US" altLang="en-US" sz="2000"/>
              <a:t>Handle missing values.</a:t>
            </a:r>
            <a:endParaRPr lang="en-US" altLang="en-US" sz="2000"/>
          </a:p>
          <a:p>
            <a:r>
              <a:rPr lang="en-US" sz="2000">
                <a:sym typeface="+mn-ea"/>
              </a:rPr>
              <a:t>Remove duplicate columns and rows.</a:t>
            </a:r>
            <a:endParaRPr lang="en-US" sz="2000">
              <a:sym typeface="+mn-ea"/>
            </a:endParaRPr>
          </a:p>
          <a:p>
            <a:r>
              <a:rPr lang="en-US" sz="2000">
                <a:sym typeface="+mn-ea"/>
              </a:rPr>
              <a:t>Analysis of dependent and independents variables.</a:t>
            </a:r>
            <a:endParaRPr lang="en-US" altLang="en-US" sz="2000"/>
          </a:p>
          <a:p>
            <a:endParaRPr lang="en-US" altLang="en-US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9735" y="531495"/>
            <a:ext cx="8229600" cy="907415"/>
          </a:xfrm>
        </p:spPr>
        <p:txBody>
          <a:bodyPr>
            <a:normAutofit/>
          </a:bodyPr>
          <a:p>
            <a:r>
              <a:rPr lang="en-US" altLang="en-US" sz="3200">
                <a:solidFill>
                  <a:srgbClr val="C00000"/>
                </a:solidFill>
              </a:rPr>
              <a:t>Univariate Analysis</a:t>
            </a:r>
            <a:endParaRPr lang="en-US" altLang="en-US" sz="3200">
              <a:solidFill>
                <a:srgbClr val="C0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809750"/>
            <a:ext cx="8229600" cy="4036060"/>
          </a:xfrm>
        </p:spPr>
        <p:txBody>
          <a:bodyPr/>
          <a:p>
            <a:r>
              <a:rPr lang="en-US" altLang="en-US" sz="2000"/>
              <a:t>Distributions and characteristics for eac</a:t>
            </a:r>
            <a:r>
              <a:rPr sz="2000">
                <a:sym typeface="+mn-ea"/>
              </a:rPr>
              <a:t>h</a:t>
            </a:r>
            <a:r>
              <a:rPr lang="en-US" altLang="en-US" sz="2000"/>
              <a:t> </a:t>
            </a:r>
            <a:r>
              <a:rPr lang="en-US" altLang="en-US" sz="2000">
                <a:sym typeface="+mn-ea"/>
              </a:rPr>
              <a:t>variable </a:t>
            </a:r>
            <a:endParaRPr lang="en-US" altLang="en-US" sz="2000"/>
          </a:p>
          <a:p>
            <a:endParaRPr lang="en-US" altLang="en-US" sz="20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" y="2326640"/>
            <a:ext cx="737616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9735" y="531495"/>
            <a:ext cx="8229600" cy="907415"/>
          </a:xfrm>
        </p:spPr>
        <p:txBody>
          <a:bodyPr>
            <a:normAutofit/>
          </a:bodyPr>
          <a:p>
            <a:r>
              <a:rPr lang="en-US" altLang="en-US" sz="3200">
                <a:solidFill>
                  <a:srgbClr val="C00000"/>
                </a:solidFill>
              </a:rPr>
              <a:t>Bivariate Analysis</a:t>
            </a:r>
            <a:endParaRPr lang="en-US" altLang="en-US" sz="3200">
              <a:solidFill>
                <a:srgbClr val="C0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753235"/>
            <a:ext cx="8229600" cy="4036060"/>
          </a:xfrm>
        </p:spPr>
        <p:txBody>
          <a:bodyPr/>
          <a:p>
            <a:r>
              <a:rPr lang="en-US" altLang="en-US" sz="2000"/>
              <a:t>Impact of each variable on house prices</a:t>
            </a:r>
            <a:endParaRPr lang="en-US" altLang="en-US" sz="20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728980" y="2169160"/>
            <a:ext cx="4324350" cy="1826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870" y="2169160"/>
            <a:ext cx="3595370" cy="16179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90" y="3937000"/>
            <a:ext cx="3928110" cy="16840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845" y="3841115"/>
            <a:ext cx="3546475" cy="18757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9735" y="531495"/>
            <a:ext cx="8229600" cy="907415"/>
          </a:xfrm>
        </p:spPr>
        <p:txBody>
          <a:bodyPr>
            <a:normAutofit/>
          </a:bodyPr>
          <a:p>
            <a:r>
              <a:rPr lang="en-US" altLang="en-US" sz="3200">
                <a:solidFill>
                  <a:srgbClr val="C00000"/>
                </a:solidFill>
              </a:rPr>
              <a:t>Multivariate Analysis</a:t>
            </a:r>
            <a:endParaRPr lang="en-US" altLang="en-US" sz="3200">
              <a:solidFill>
                <a:srgbClr val="C00000"/>
              </a:solidFill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47140" y="2127885"/>
            <a:ext cx="3181985" cy="38722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915" y="1844040"/>
            <a:ext cx="3090545" cy="20688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405" y="3945890"/>
            <a:ext cx="4077335" cy="15557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05865" y="1652270"/>
            <a:ext cx="6421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Relation of Top 10 Features wit</a:t>
            </a:r>
            <a:r>
              <a:rPr>
                <a:sym typeface="+mn-ea"/>
              </a:rPr>
              <a:t>h</a:t>
            </a:r>
            <a:r>
              <a:rPr lang="en-US"/>
              <a:t> Sales Price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9735" y="531495"/>
            <a:ext cx="8229600" cy="907415"/>
          </a:xfrm>
        </p:spPr>
        <p:txBody>
          <a:bodyPr>
            <a:normAutofit/>
          </a:bodyPr>
          <a:p>
            <a:r>
              <a:rPr lang="en-US" altLang="en-US" sz="3200">
                <a:solidFill>
                  <a:srgbClr val="C00000"/>
                </a:solidFill>
              </a:rPr>
              <a:t>Feature Engineering</a:t>
            </a:r>
            <a:endParaRPr lang="en-US" altLang="en-US" sz="3200">
              <a:solidFill>
                <a:srgbClr val="C0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6575" y="1617980"/>
            <a:ext cx="8229600" cy="4036060"/>
          </a:xfrm>
        </p:spPr>
        <p:txBody>
          <a:bodyPr/>
          <a:p>
            <a:pPr marL="0" indent="0">
              <a:buNone/>
            </a:pPr>
            <a:r>
              <a:rPr lang="en-US" altLang="en-US" sz="2000"/>
              <a:t>Generated New Features from combination of existing features .</a:t>
            </a:r>
            <a:endParaRPr lang="en-US" altLang="en-US" sz="2000"/>
          </a:p>
          <a:p>
            <a:pPr marL="0" indent="0">
              <a:buNone/>
            </a:pPr>
            <a:r>
              <a:rPr lang="en-US" altLang="en-US" sz="2000"/>
              <a:t>Relations</a:t>
            </a:r>
            <a:r>
              <a:rPr sz="2000">
                <a:sym typeface="+mn-ea"/>
              </a:rPr>
              <a:t>h</a:t>
            </a:r>
            <a:r>
              <a:rPr lang="en-US" altLang="en-US" sz="2000"/>
              <a:t>ip of new features wit</a:t>
            </a:r>
            <a:r>
              <a:rPr sz="2000">
                <a:sym typeface="+mn-ea"/>
              </a:rPr>
              <a:t>h</a:t>
            </a:r>
            <a:r>
              <a:rPr lang="en-US" altLang="en-US" sz="2000"/>
              <a:t> Sales prices.</a:t>
            </a:r>
            <a:endParaRPr lang="en-US" altLang="en-US" sz="2000"/>
          </a:p>
          <a:p>
            <a:endParaRPr lang="en-US" altLang="en-US" sz="2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645" y="2395220"/>
            <a:ext cx="4394835" cy="1787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4222115"/>
            <a:ext cx="4180205" cy="1231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285" y="2506980"/>
            <a:ext cx="2019300" cy="13639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885" y="4222115"/>
            <a:ext cx="2047875" cy="12496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9735" y="531495"/>
            <a:ext cx="8229600" cy="907415"/>
          </a:xfrm>
        </p:spPr>
        <p:txBody>
          <a:bodyPr>
            <a:normAutofit/>
          </a:bodyPr>
          <a:p>
            <a:r>
              <a:rPr lang="en-US" altLang="en-US" sz="3200">
                <a:solidFill>
                  <a:srgbClr val="C00000"/>
                </a:solidFill>
              </a:rPr>
              <a:t>Feature Engineering and Size Impact</a:t>
            </a:r>
            <a:endParaRPr lang="en-US" altLang="en-US" sz="3200">
              <a:solidFill>
                <a:srgbClr val="C00000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93520" y="1631315"/>
            <a:ext cx="6156960" cy="40360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1182</Words>
  <Application>WPS Presentation</Application>
  <PresentationFormat>On-screen Show (4:3)</PresentationFormat>
  <Paragraphs>66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Office Theme</vt:lpstr>
      <vt:lpstr>Data Wrangling on a set of datasets</vt:lpstr>
      <vt:lpstr>Datasets Overview</vt:lpstr>
      <vt:lpstr>Steps followed for Data Wrangling</vt:lpstr>
      <vt:lpstr>Dataset_1  </vt:lpstr>
      <vt:lpstr>Data Collection and Cleaning </vt:lpstr>
      <vt:lpstr>Univariate Analysis</vt:lpstr>
      <vt:lpstr>Bivariate Analysis</vt:lpstr>
      <vt:lpstr>Univariate Analysis</vt:lpstr>
      <vt:lpstr>Feature Engineering</vt:lpstr>
      <vt:lpstr>Feature Engineering and Size Impact</vt:lpstr>
      <vt:lpstr>Feature Engineering and Size Impact</vt:lpstr>
      <vt:lpstr>Correlation and Outliers</vt:lpstr>
      <vt:lpstr>Skewness and Kurtosis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WPS_1720331759</cp:lastModifiedBy>
  <cp:revision>7</cp:revision>
  <dcterms:created xsi:type="dcterms:W3CDTF">2013-01-27T09:14:00Z</dcterms:created>
  <dcterms:modified xsi:type="dcterms:W3CDTF">2025-07-11T11:47:40Z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E2E7FCDC8D4149B0BB17F32194174A85_13</vt:lpwstr>
  </property>
  <property fmtid="{D5CDD505-2E9C-101B-9397-08002B2CF9AE}" pid="3" name="KSOProductBuildVer">
    <vt:lpwstr>1033-12.2.0.21931</vt:lpwstr>
  </property>
</Properties>
</file>